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2" r:id="rId1"/>
    <p:sldMasterId id="2147483721" r:id="rId2"/>
  </p:sldMasterIdLst>
  <p:notesMasterIdLst>
    <p:notesMasterId r:id="rId6"/>
  </p:notesMasterIdLst>
  <p:sldIdLst>
    <p:sldId id="476" r:id="rId3"/>
    <p:sldId id="477" r:id="rId4"/>
    <p:sldId id="478" r:id="rId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FF5"/>
    <a:srgbClr val="FFFFE7"/>
    <a:srgbClr val="FFE7FF"/>
    <a:srgbClr val="E5FFE5"/>
    <a:srgbClr val="C9E6EF"/>
    <a:srgbClr val="FFCCFF"/>
    <a:srgbClr val="CCFFCC"/>
    <a:srgbClr val="9FD3E3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2976" autoAdjust="0"/>
  </p:normalViewPr>
  <p:slideViewPr>
    <p:cSldViewPr>
      <p:cViewPr varScale="1">
        <p:scale>
          <a:sx n="122" d="100"/>
          <a:sy n="122" d="100"/>
        </p:scale>
        <p:origin x="13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FBD7DAC6-A306-44B8-9AFF-C23743A0D068}" type="datetimeFigureOut">
              <a:rPr lang="zh-TW" altLang="en-US"/>
              <a:pPr>
                <a:defRPr/>
              </a:pPr>
              <a:t>2021/4/6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5550041-1265-4AC6-B8D1-ED849BA6420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5386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550041-1265-4AC6-B8D1-ED849BA64205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238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550041-1265-4AC6-B8D1-ED849BA64205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3624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550041-1265-4AC6-B8D1-ED849BA64205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1702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FEC17-55A7-4DA5-8D20-3AF36527A0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1477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40468-E09D-47CA-AC69-13CC6223CA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7384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5A5CB-167C-4CE1-91EE-D0C0B6F4E9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9174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7E7E0-4269-4FCF-9FEF-137898E161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5598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68ED4-12E6-438E-8DBC-5904810628E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3381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C074F-BF58-4C26-9025-E30C35504E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0087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5A7B0-8FDB-4973-8C43-DEBDDD58CC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1073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C6E4C-42DB-4679-B491-52234A37A8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0266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04A1F-9444-4F04-9C00-8F6F81FE2A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5888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6DC52-FD9B-4DB2-AA2C-2C616735E5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3228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811C3-9C3C-4040-93B4-074E5C6094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1546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6889B-B29E-4C0E-9851-7F5BCC7CC3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75481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5924D-63CB-4F04-976B-B25A0D1645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4725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2DA59-137A-4D8A-A3BF-C665AB3468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3177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6F2B2-4346-42F6-98E4-DB1EA687BB3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5198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5C146-5FCC-4A1B-9C9F-4A3D7C2742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3368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A8BA9-F5E0-4046-BBAE-87CAB4EB91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61757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56C69-C632-4C20-BF1D-E6ECD2B9AA1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6101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94921-0D0F-4AF4-9AC2-DCC379C100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15257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D6236-C16F-498B-9954-76B6278DBD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3238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C2A78-D972-474C-BC55-536D376D26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57532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6A66B-355F-4171-B80E-A126AD2645D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50799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027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027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5027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A2C8E85-A02C-4394-A222-24EE93213D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2771775" y="1052513"/>
            <a:ext cx="5329238" cy="0"/>
          </a:xfrm>
          <a:prstGeom prst="line">
            <a:avLst/>
          </a:prstGeom>
          <a:noFill/>
          <a:ln w="25400">
            <a:solidFill>
              <a:srgbClr val="DDDDDD"/>
            </a:solidFill>
            <a:prstDash val="sysDot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pic>
        <p:nvPicPr>
          <p:cNvPr id="1032" name="Picture 10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38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98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8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 altLang="zh-TW"/>
              <a:t> </a:t>
            </a:r>
          </a:p>
        </p:txBody>
      </p:sp>
      <p:sp>
        <p:nvSpPr>
          <p:cNvPr id="498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9336A94-8CB5-4F02-B366-A7B811B875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2055" name="Picture 7" descr="ppt_b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9144000" cy="684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2771775" y="1052513"/>
            <a:ext cx="5329238" cy="0"/>
          </a:xfrm>
          <a:prstGeom prst="line">
            <a:avLst/>
          </a:prstGeom>
          <a:noFill/>
          <a:ln w="25400">
            <a:solidFill>
              <a:srgbClr val="DDDDDD"/>
            </a:solidFill>
            <a:prstDash val="sysDot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pic>
        <p:nvPicPr>
          <p:cNvPr id="2057" name="Picture 9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025"/>
            <a:ext cx="9144000" cy="681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6889B-B29E-4C0E-9851-7F5BCC7CC3EC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73" name="Rectangle 2"/>
          <p:cNvSpPr>
            <a:spLocks noGrp="1" noChangeArrowheads="1"/>
          </p:cNvSpPr>
          <p:nvPr>
            <p:ph type="title"/>
          </p:nvPr>
        </p:nvSpPr>
        <p:spPr>
          <a:xfrm>
            <a:off x="697160" y="332656"/>
            <a:ext cx="8915400" cy="685800"/>
          </a:xfrm>
        </p:spPr>
        <p:txBody>
          <a:bodyPr/>
          <a:lstStyle/>
          <a:p>
            <a:pPr eaLnBrk="1" hangingPunct="1"/>
            <a:r>
              <a:rPr lang="zh-TW" altLang="en-US" sz="3600" b="1" dirty="0" smtClean="0"/>
              <a:t>儲存整合解決方案服務實績</a:t>
            </a:r>
          </a:p>
        </p:txBody>
      </p:sp>
      <p:graphicFrame>
        <p:nvGraphicFramePr>
          <p:cNvPr id="28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059343"/>
              </p:ext>
            </p:extLst>
          </p:nvPr>
        </p:nvGraphicFramePr>
        <p:xfrm>
          <a:off x="323528" y="1412775"/>
          <a:ext cx="8496944" cy="487007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34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1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87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行業別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總數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參考客戶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6" marB="4572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572"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政府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軍方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國營事業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n-lt"/>
                          <a:ea typeface="微軟正黑體" pitchFamily="34" charset="-120"/>
                        </a:rPr>
                        <a:t>100+</a:t>
                      </a:r>
                      <a:endParaRPr lang="zh-TW" altLang="en-US" sz="1200" dirty="0">
                        <a:latin typeface="+mn-lt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內政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交通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經濟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國防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財政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法務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金融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文建</a:t>
                      </a:r>
                      <a:r>
                        <a:rPr lang="en-US" altLang="zh-TW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/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文化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教育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勞保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健保</a:t>
                      </a:r>
                      <a:r>
                        <a:rPr lang="en-US" altLang="zh-TW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/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國健局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衛生署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地方政府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議會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地方財稅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衛生局、環保局、港務局、林務局、中石化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中華郵政</a:t>
                      </a:r>
                      <a:r>
                        <a:rPr lang="en-US" altLang="zh-TW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…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698"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金融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保險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證券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n-lt"/>
                          <a:ea typeface="微軟正黑體" pitchFamily="34" charset="-120"/>
                        </a:rPr>
                        <a:t>100+</a:t>
                      </a:r>
                      <a:endParaRPr lang="zh-TW" altLang="en-US" sz="1200" dirty="0">
                        <a:latin typeface="+mn-lt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證交所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期交所、台灣銀、兆豐金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富邦金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第一金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國泰金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永豐金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新光金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中信證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華南金、寶來證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野村證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上海商銀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瑞銀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台灣人壽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en-US" altLang="zh-TW" sz="1200" dirty="0" smtClean="0">
                          <a:latin typeface="+mn-lt"/>
                          <a:ea typeface="微軟正黑體" pitchFamily="34" charset="-120"/>
                        </a:rPr>
                        <a:t>AIG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三商美邦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紐約人壽、安聯人壽、澳盛銀、南山人壽、台灣彩券</a:t>
                      </a:r>
                      <a:r>
                        <a:rPr lang="en-US" altLang="zh-TW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…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689"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傳產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製造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n-lt"/>
                          <a:ea typeface="微軟正黑體" pitchFamily="34" charset="-120"/>
                        </a:rPr>
                        <a:t>150+</a:t>
                      </a:r>
                      <a:endParaRPr lang="zh-TW" altLang="en-US" sz="1200" dirty="0">
                        <a:latin typeface="+mn-lt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台積電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鴻海、緯創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聯詠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廣達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晶豪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微星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技嘉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神達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台泥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、台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灣山葉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友尚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依頓飛瑞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大聯大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趨勢科技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鈊象電子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國泰建設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南港輪胎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可口可樂、元太、致伸、亞東石化、豐泰科技、家登精密、通嘉科技、頎邦科技、中美晶</a:t>
                      </a:r>
                      <a:r>
                        <a:rPr lang="en-US" altLang="zh-TW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…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電信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通訊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n-lt"/>
                          <a:ea typeface="微軟正黑體" pitchFamily="34" charset="-120"/>
                        </a:rPr>
                        <a:t>5+</a:t>
                      </a:r>
                      <a:endParaRPr lang="zh-TW" altLang="en-US" sz="1200" dirty="0">
                        <a:latin typeface="+mn-lt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中華電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台哥大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遠傳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威寶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聯合電信、安源通訊</a:t>
                      </a:r>
                      <a:r>
                        <a:rPr lang="en-US" altLang="zh-TW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…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252"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媒體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娛樂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時尚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n-lt"/>
                          <a:ea typeface="微軟正黑體" pitchFamily="34" charset="-120"/>
                        </a:rPr>
                        <a:t>10+</a:t>
                      </a:r>
                      <a:endParaRPr lang="zh-TW" altLang="en-US" sz="1200" dirty="0">
                        <a:latin typeface="+mn-lt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年代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三立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八大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錢櫃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香奈兒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遊戲橘子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智冠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網禪、可樂、溢騰、</a:t>
                      </a:r>
                      <a:r>
                        <a:rPr lang="en-US" altLang="zh-TW" sz="1200" dirty="0" err="1" smtClean="0">
                          <a:latin typeface="+mn-lt"/>
                          <a:ea typeface="微軟正黑體" pitchFamily="34" charset="-120"/>
                        </a:rPr>
                        <a:t>PayEasy</a:t>
                      </a:r>
                      <a:r>
                        <a:rPr lang="en-US" altLang="zh-TW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…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9949"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醫療、製藥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n-lt"/>
                          <a:ea typeface="微軟正黑體" pitchFamily="34" charset="-120"/>
                        </a:rPr>
                        <a:t>30+</a:t>
                      </a:r>
                      <a:endParaRPr lang="zh-TW" altLang="en-US" sz="1200" dirty="0">
                        <a:latin typeface="+mn-lt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國泰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長庚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北醫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成大醫院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振興、陽明、萬芳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國軍醫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嘉基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屏基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署立豐原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澄清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金山、三軍總醫院、榮總、秀傳醫院、宜蘭醫院、大千綜合、台灣鹽野義製藥、台灣諾華、聯合骨科、台康生技</a:t>
                      </a:r>
                      <a:r>
                        <a:rPr lang="en-US" altLang="zh-TW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…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830"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教育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法律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n-lt"/>
                          <a:ea typeface="微軟正黑體" pitchFamily="34" charset="-120"/>
                        </a:rPr>
                        <a:t>20+</a:t>
                      </a:r>
                      <a:endParaRPr lang="zh-TW" altLang="en-US" sz="1200" dirty="0">
                        <a:latin typeface="+mn-lt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政大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成大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中興、彰師大、中國醫藥學院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輔大、長庚大學、嘉義大學、空中大學、世新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海科大、第一科大、理律、勤業眾信</a:t>
                      </a:r>
                      <a:r>
                        <a:rPr lang="en-US" altLang="zh-TW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…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057"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運輸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工程、房仲、旅遊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n-lt"/>
                          <a:ea typeface="微軟正黑體" pitchFamily="34" charset="-120"/>
                        </a:rPr>
                        <a:t>15+</a:t>
                      </a:r>
                      <a:endParaRPr lang="zh-TW" altLang="en-US" sz="1200" dirty="0">
                        <a:latin typeface="+mn-lt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華航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長榮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台灣高鐵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高雄捷運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華儲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林同棪工程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台灣東方海運、住商、台灣豐田、雄獅旅行社、康福旅行社</a:t>
                      </a:r>
                      <a:r>
                        <a:rPr lang="en-US" altLang="zh-TW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…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0572"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零售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電子商務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n-lt"/>
                          <a:ea typeface="微軟正黑體" pitchFamily="34" charset="-120"/>
                        </a:rPr>
                        <a:t>10+</a:t>
                      </a:r>
                      <a:endParaRPr lang="zh-TW" altLang="en-US" sz="1200" dirty="0">
                        <a:latin typeface="+mn-lt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家樂福、全聯社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網路家庭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易飛網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全家便利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捷元電腦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震旦行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康訊數位</a:t>
                      </a:r>
                      <a:r>
                        <a:rPr lang="zh-TW" altLang="en-US" sz="1200" dirty="0" smtClean="0">
                          <a:latin typeface="新細明體"/>
                          <a:ea typeface="新細明體"/>
                        </a:rPr>
                        <a:t>、</a:t>
                      </a:r>
                      <a:r>
                        <a:rPr lang="zh-TW" altLang="en-US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美商如新、昇恆昌</a:t>
                      </a:r>
                      <a:r>
                        <a:rPr lang="en-US" altLang="zh-TW" sz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…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9" name="文字方塊 28"/>
          <p:cNvSpPr txBox="1"/>
          <p:nvPr/>
        </p:nvSpPr>
        <p:spPr>
          <a:xfrm>
            <a:off x="251520" y="6245225"/>
            <a:ext cx="569579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400" b="1" dirty="0" smtClean="0">
                <a:solidFill>
                  <a:srgbClr val="7030A0"/>
                </a:solidFill>
                <a:latin typeface="Arial"/>
                <a:ea typeface="微軟正黑體" pitchFamily="34" charset="-120"/>
              </a:rPr>
              <a:t>500</a:t>
            </a:r>
            <a:r>
              <a:rPr lang="en-US" altLang="zh-TW" sz="1400" b="1" dirty="0">
                <a:solidFill>
                  <a:srgbClr val="7030A0"/>
                </a:solidFill>
                <a:latin typeface="Arial"/>
                <a:ea typeface="微軟正黑體" pitchFamily="34" charset="-120"/>
              </a:rPr>
              <a:t>+</a:t>
            </a:r>
            <a:r>
              <a:rPr lang="zh-TW" altLang="en-US" sz="1400" b="1" dirty="0">
                <a:solidFill>
                  <a:srgbClr val="7030A0"/>
                </a:solidFill>
                <a:latin typeface="Arial"/>
                <a:ea typeface="微軟正黑體" pitchFamily="34" charset="-120"/>
              </a:rPr>
              <a:t>跨各行業別終端客戶</a:t>
            </a:r>
            <a:r>
              <a:rPr lang="en-US" altLang="zh-TW" sz="1400" b="1" dirty="0">
                <a:solidFill>
                  <a:srgbClr val="7030A0"/>
                </a:solidFill>
                <a:latin typeface="Arial"/>
                <a:ea typeface="微軟正黑體" pitchFamily="34" charset="-120"/>
              </a:rPr>
              <a:t>, 1000+</a:t>
            </a:r>
            <a:r>
              <a:rPr lang="zh-TW" altLang="en-US" sz="1400" b="1" dirty="0">
                <a:solidFill>
                  <a:srgbClr val="7030A0"/>
                </a:solidFill>
                <a:latin typeface="Arial"/>
                <a:ea typeface="微軟正黑體" pitchFamily="34" charset="-120"/>
              </a:rPr>
              <a:t>新機安裝數及無數次支援實務經驗</a:t>
            </a:r>
          </a:p>
        </p:txBody>
      </p:sp>
    </p:spTree>
    <p:extLst>
      <p:ext uri="{BB962C8B-B14F-4D97-AF65-F5344CB8AC3E}">
        <p14:creationId xmlns:p14="http://schemas.microsoft.com/office/powerpoint/2010/main" val="143389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6889B-B29E-4C0E-9851-7F5BCC7CC3EC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73" name="Rectangle 2"/>
          <p:cNvSpPr>
            <a:spLocks noGrp="1" noChangeArrowheads="1"/>
          </p:cNvSpPr>
          <p:nvPr>
            <p:ph type="title"/>
          </p:nvPr>
        </p:nvSpPr>
        <p:spPr>
          <a:xfrm>
            <a:off x="574306" y="332656"/>
            <a:ext cx="8915400" cy="685800"/>
          </a:xfrm>
        </p:spPr>
        <p:txBody>
          <a:bodyPr/>
          <a:lstStyle/>
          <a:p>
            <a:pPr eaLnBrk="1" hangingPunct="1"/>
            <a:r>
              <a:rPr lang="zh-TW" altLang="en-US" sz="3600" b="1" dirty="0" smtClean="0"/>
              <a:t>災難復原解決方案服務實績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755576" y="1425627"/>
            <a:ext cx="7611042" cy="4853135"/>
          </a:xfrm>
        </p:spPr>
        <p:txBody>
          <a:bodyPr>
            <a:normAutofit/>
          </a:bodyPr>
          <a:lstStyle/>
          <a:p>
            <a:r>
              <a:rPr lang="zh-TW" altLang="en-US" sz="1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政府、國營企業及醫療院所</a:t>
            </a:r>
            <a:endParaRPr lang="en-US" altLang="zh-TW" sz="1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行政院本部、金管會、智慧財產局、營建署、國家實驗研究院、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台灣中油、桃園縣政府、長庚醫院、萬芳醫院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金融、保險、證券</a:t>
            </a:r>
            <a:endParaRPr lang="en-US" altLang="zh-TW" sz="1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台灣銀行、兆豐商銀、第一銀、華南銀、澳盛銀、金融聯合徵信中心、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日盛金、華泰銀、安聯人壽、群益證、中國信託、中央再保險、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聯合信用卡中心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傳</a:t>
            </a:r>
            <a:r>
              <a:rPr lang="zh-TW" altLang="en-US" sz="1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產、製造</a:t>
            </a:r>
            <a:endParaRPr lang="en-US" altLang="zh-TW" sz="1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世界先進、日月光半導體、和碩聯合、友達光電、欣興電子、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矽成積體電路、啟碁科技、亞矽科技、督洋生技、台灣佳能、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興富發、國碩科技、陽程科技、奧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迪汽車、太古汽車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運輸、通信、旅遊</a:t>
            </a:r>
            <a:endParaRPr lang="en-US" altLang="zh-TW" sz="1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台灣高鐵、中華航空、台灣福斯、中華電信、安源通訊、華冠通訊、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可樂旅遊、圓山飯店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763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6889B-B29E-4C0E-9851-7F5BCC7CC3EC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8915400" cy="685800"/>
          </a:xfrm>
        </p:spPr>
        <p:txBody>
          <a:bodyPr/>
          <a:lstStyle/>
          <a:p>
            <a:pPr eaLnBrk="1" hangingPunct="1"/>
            <a:r>
              <a:rPr lang="zh-TW" altLang="en-US" sz="3600" b="1" dirty="0" smtClean="0"/>
              <a:t>主機及虛擬化平台服務實績</a:t>
            </a: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681608" y="1412777"/>
            <a:ext cx="7994848" cy="5400599"/>
          </a:xfrm>
        </p:spPr>
        <p:txBody>
          <a:bodyPr>
            <a:normAutofit lnSpcReduction="10000"/>
          </a:bodyPr>
          <a:lstStyle/>
          <a:p>
            <a:r>
              <a:rPr lang="en-US" altLang="zh-TW" sz="1600" b="1" dirty="0"/>
              <a:t>IBM Power System</a:t>
            </a:r>
          </a:p>
          <a:p>
            <a:pPr lvl="1"/>
            <a:r>
              <a:rPr lang="zh-TW" altLang="en-US" sz="1600" dirty="0"/>
              <a:t>星科金朋、宅配通、克緹國際、安源通訊、中租迪和、群創光電</a:t>
            </a:r>
            <a:r>
              <a:rPr lang="zh-TW" altLang="en-US" sz="1600" dirty="0" smtClean="0"/>
              <a:t>、艾</a:t>
            </a:r>
            <a:r>
              <a:rPr lang="zh-TW" altLang="en-US" sz="1600" dirty="0"/>
              <a:t>芙特</a:t>
            </a:r>
            <a:r>
              <a:rPr lang="zh-TW" altLang="en-US" sz="1600" dirty="0" smtClean="0"/>
              <a:t>、</a:t>
            </a:r>
            <a:endParaRPr lang="en-US" altLang="zh-TW" sz="1600" dirty="0" smtClean="0"/>
          </a:p>
          <a:p>
            <a:pPr marL="457200" lvl="1" indent="0">
              <a:buNone/>
            </a:pPr>
            <a:r>
              <a:rPr lang="en-US" altLang="zh-TW" sz="1600" dirty="0"/>
              <a:t> </a:t>
            </a:r>
            <a:r>
              <a:rPr lang="en-US" altLang="zh-TW" sz="1600" dirty="0" smtClean="0"/>
              <a:t>    </a:t>
            </a:r>
            <a:r>
              <a:rPr lang="zh-TW" altLang="en-US" sz="1600" dirty="0" smtClean="0"/>
              <a:t>德意志</a:t>
            </a:r>
            <a:r>
              <a:rPr lang="zh-TW" altLang="en-US" sz="1600" dirty="0"/>
              <a:t>銀行、國泰建設、大眾證券、台灣湯淺、中華電信</a:t>
            </a:r>
            <a:r>
              <a:rPr lang="zh-TW" altLang="en-US" sz="1600" dirty="0" smtClean="0"/>
              <a:t>、台灣</a:t>
            </a:r>
            <a:r>
              <a:rPr lang="zh-TW" altLang="en-US" sz="1600" dirty="0"/>
              <a:t>銀行、中</a:t>
            </a:r>
            <a:r>
              <a:rPr lang="zh-TW" altLang="en-US" sz="1600" dirty="0" smtClean="0"/>
              <a:t>租</a:t>
            </a:r>
            <a:endParaRPr lang="en-US" altLang="zh-TW" sz="1600" dirty="0" smtClean="0"/>
          </a:p>
          <a:p>
            <a:pPr marL="457200" lvl="1" indent="0">
              <a:buNone/>
            </a:pPr>
            <a:r>
              <a:rPr lang="en-US" altLang="zh-TW" sz="1600" dirty="0"/>
              <a:t> </a:t>
            </a:r>
            <a:r>
              <a:rPr lang="en-US" altLang="zh-TW" sz="1600" dirty="0" smtClean="0"/>
              <a:t>    </a:t>
            </a:r>
            <a:r>
              <a:rPr lang="zh-TW" altLang="en-US" sz="1600" dirty="0" smtClean="0"/>
              <a:t>迪</a:t>
            </a:r>
            <a:r>
              <a:rPr lang="zh-TW" altLang="en-US" sz="1600" dirty="0"/>
              <a:t>和</a:t>
            </a:r>
            <a:r>
              <a:rPr lang="zh-TW" altLang="en-US" sz="1600" dirty="0" smtClean="0"/>
              <a:t>、東元</a:t>
            </a:r>
            <a:r>
              <a:rPr lang="zh-TW" altLang="en-US" sz="1600" dirty="0"/>
              <a:t>醫院</a:t>
            </a:r>
            <a:endParaRPr lang="en-US" altLang="zh-TW" sz="1600" dirty="0"/>
          </a:p>
          <a:p>
            <a:r>
              <a:rPr lang="en-US" altLang="zh-TW" sz="1600" b="1" dirty="0"/>
              <a:t>Microsoft Service</a:t>
            </a:r>
          </a:p>
          <a:p>
            <a:pPr lvl="1"/>
            <a:r>
              <a:rPr lang="zh-TW" altLang="en-US" sz="1600" dirty="0"/>
              <a:t>高技企業、六暉實業、安聯人壽、林同棪工程顧問、東元醫院</a:t>
            </a:r>
            <a:r>
              <a:rPr lang="zh-TW" altLang="en-US" sz="1600" dirty="0" smtClean="0"/>
              <a:t>、旭</a:t>
            </a:r>
            <a:r>
              <a:rPr lang="zh-TW" altLang="en-US" sz="1600" dirty="0"/>
              <a:t>隼科技</a:t>
            </a:r>
            <a:endParaRPr lang="en-US" altLang="zh-TW" sz="1600" dirty="0"/>
          </a:p>
          <a:p>
            <a:r>
              <a:rPr lang="en-US" altLang="zh-TW" sz="1600" b="1" dirty="0"/>
              <a:t>HADR</a:t>
            </a:r>
          </a:p>
          <a:p>
            <a:pPr lvl="1"/>
            <a:r>
              <a:rPr lang="zh-TW" altLang="en-US" sz="1600" dirty="0"/>
              <a:t>兆豐金、第一金、康福旅行社、力晶科技、家樂</a:t>
            </a:r>
            <a:r>
              <a:rPr lang="zh-TW" altLang="en-US" sz="1600" dirty="0" smtClean="0"/>
              <a:t>福</a:t>
            </a:r>
            <a:endParaRPr lang="en-US" altLang="zh-TW" sz="1600" b="1" dirty="0" smtClean="0"/>
          </a:p>
          <a:p>
            <a:r>
              <a:rPr lang="en-US" altLang="zh-TW" sz="1600" b="1" dirty="0" smtClean="0"/>
              <a:t>VMware </a:t>
            </a:r>
            <a:r>
              <a:rPr lang="en-US" altLang="zh-TW" sz="1600" b="1" dirty="0" err="1" smtClean="0"/>
              <a:t>vSphere</a:t>
            </a:r>
            <a:endParaRPr lang="en-US" altLang="zh-TW" sz="1600" b="1" dirty="0" smtClean="0"/>
          </a:p>
          <a:p>
            <a:pPr lvl="1"/>
            <a:r>
              <a:rPr lang="zh-TW" altLang="en-US" sz="1600" dirty="0"/>
              <a:t>行政院本部、警政署警政雲、</a:t>
            </a:r>
            <a:r>
              <a:rPr lang="zh-TW" altLang="en-US" sz="1600" dirty="0" smtClean="0"/>
              <a:t>退輔會、環保署、中央氣象局、花蓮縣衛生局</a:t>
            </a:r>
            <a:endParaRPr lang="en-US" altLang="zh-TW" sz="1600" dirty="0" smtClean="0"/>
          </a:p>
          <a:p>
            <a:pPr marL="457200" lvl="1" indent="0">
              <a:buNone/>
            </a:pPr>
            <a:r>
              <a:rPr lang="en-US" altLang="zh-TW" sz="1600" dirty="0"/>
              <a:t> </a:t>
            </a:r>
            <a:r>
              <a:rPr lang="en-US" altLang="zh-TW" sz="1600" dirty="0" smtClean="0"/>
              <a:t>    </a:t>
            </a:r>
            <a:r>
              <a:rPr lang="zh-TW" altLang="en-US" sz="1600" dirty="0" smtClean="0"/>
              <a:t>、衛服部社福機構</a:t>
            </a:r>
            <a:endParaRPr lang="en-US" altLang="zh-TW" sz="1600" dirty="0" smtClean="0"/>
          </a:p>
          <a:p>
            <a:pPr lvl="1"/>
            <a:r>
              <a:rPr lang="zh-TW" altLang="en-US" sz="1600" dirty="0"/>
              <a:t>兆豐金、永豐</a:t>
            </a:r>
            <a:r>
              <a:rPr lang="zh-TW" altLang="en-US" sz="1600" dirty="0" smtClean="0"/>
              <a:t>金、台中商銀、中租迪和</a:t>
            </a:r>
            <a:endParaRPr lang="en-US" altLang="zh-TW" sz="1600" dirty="0"/>
          </a:p>
          <a:p>
            <a:pPr lvl="1"/>
            <a:r>
              <a:rPr lang="zh-TW" altLang="en-US" sz="1600" dirty="0" smtClean="0"/>
              <a:t>臺大醫院、安聯人壽、台灣萊雅、美麗華百貨、文心企業</a:t>
            </a:r>
            <a:endParaRPr lang="en-US" altLang="zh-TW" sz="1600" dirty="0" smtClean="0"/>
          </a:p>
          <a:p>
            <a:pPr lvl="1"/>
            <a:r>
              <a:rPr lang="zh-TW" altLang="en-US" sz="1600" dirty="0" smtClean="0"/>
              <a:t>正崴精密、超豐電子、安國國際、英業達</a:t>
            </a:r>
            <a:r>
              <a:rPr lang="en-US" altLang="zh-TW" sz="1600" dirty="0" smtClean="0"/>
              <a:t>(</a:t>
            </a:r>
            <a:r>
              <a:rPr lang="en-US" altLang="zh-TW" sz="1600" dirty="0" err="1" smtClean="0"/>
              <a:t>vCloud</a:t>
            </a:r>
            <a:r>
              <a:rPr lang="en-US" altLang="zh-TW" sz="1600" dirty="0" smtClean="0"/>
              <a:t>)</a:t>
            </a:r>
            <a:r>
              <a:rPr lang="zh-TW" altLang="en-US" sz="1600" dirty="0" smtClean="0"/>
              <a:t>、安</a:t>
            </a:r>
            <a:r>
              <a:rPr lang="zh-TW" altLang="en-US" sz="1600" dirty="0"/>
              <a:t>源</a:t>
            </a:r>
            <a:r>
              <a:rPr lang="zh-TW" altLang="en-US" sz="1600" dirty="0" smtClean="0"/>
              <a:t>通</a:t>
            </a:r>
            <a:r>
              <a:rPr lang="zh-TW" altLang="en-US" sz="1600" dirty="0"/>
              <a:t>訊</a:t>
            </a:r>
            <a:endParaRPr lang="en-US" altLang="zh-TW" sz="1600" dirty="0" smtClean="0"/>
          </a:p>
          <a:p>
            <a:r>
              <a:rPr lang="en-US" altLang="zh-TW" sz="1600" b="1" dirty="0" smtClean="0"/>
              <a:t>VMware View</a:t>
            </a:r>
          </a:p>
          <a:p>
            <a:pPr lvl="1"/>
            <a:r>
              <a:rPr lang="zh-TW" altLang="en-US" sz="1600" dirty="0" smtClean="0"/>
              <a:t>新武機械、飛捷科技、安聯人壽、台北護理健康大學、成功高中</a:t>
            </a:r>
            <a:endParaRPr lang="en-US" altLang="zh-TW" sz="1600" dirty="0" smtClean="0"/>
          </a:p>
          <a:p>
            <a:r>
              <a:rPr lang="en-US" altLang="zh-TW" sz="1600" b="1" dirty="0" smtClean="0"/>
              <a:t>Microsoft Hyper-V</a:t>
            </a:r>
          </a:p>
          <a:p>
            <a:pPr lvl="1"/>
            <a:r>
              <a:rPr lang="zh-TW" altLang="en-US" sz="1600" dirty="0" smtClean="0"/>
              <a:t>台灣運彩、歐德傢俱、亞矽科技、台灣橫河、均豪精密、林同棪工程顧問、</a:t>
            </a:r>
            <a:endParaRPr lang="en-US" altLang="zh-TW" sz="1600" dirty="0" smtClean="0"/>
          </a:p>
          <a:p>
            <a:pPr marL="457200" lvl="1" indent="0">
              <a:buNone/>
            </a:pPr>
            <a:r>
              <a:rPr lang="en-US" altLang="zh-TW" sz="1600" dirty="0"/>
              <a:t> </a:t>
            </a:r>
            <a:r>
              <a:rPr lang="en-US" altLang="zh-TW" sz="1600" dirty="0" smtClean="0"/>
              <a:t>    </a:t>
            </a:r>
            <a:r>
              <a:rPr lang="zh-TW" altLang="en-US" sz="1600" dirty="0" smtClean="0"/>
              <a:t>六暉實業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37679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BC 2009簡報格式">
  <a:themeElements>
    <a:clrScheme name="2_BC 2009簡報格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2_BC 2009簡報格式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C 2009簡報格式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C 2009簡報格式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C 2009簡報格式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C 2009簡報格式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C 2009簡報格式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C 2009簡報格式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C 2009簡報格式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C 2009簡報格式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C 2009簡報格式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C 2009簡報格式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C 2009簡報格式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C 2009簡報格式">
  <a:themeElements>
    <a:clrScheme name="1_BC 2009簡報格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1_BC 2009簡報格式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C 2009簡報格式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C 2009簡報格式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C 2009簡報格式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C 2009簡報格式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C 2009簡報格式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C 2009簡報格式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C 2009簡報格式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C 2009簡報格式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C 2009簡報格式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C 2009簡報格式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C 2009簡報格式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14795</TotalTime>
  <Words>963</Words>
  <Application>Microsoft Office PowerPoint</Application>
  <PresentationFormat>如螢幕大小 (4:3)</PresentationFormat>
  <Paragraphs>73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微軟正黑體</vt:lpstr>
      <vt:lpstr>新細明體</vt:lpstr>
      <vt:lpstr>Arial</vt:lpstr>
      <vt:lpstr>Calibri</vt:lpstr>
      <vt:lpstr>Trebuchet MS</vt:lpstr>
      <vt:lpstr>2_BC 2009簡報格式</vt:lpstr>
      <vt:lpstr>1_BC 2009簡報格式</vt:lpstr>
      <vt:lpstr>儲存整合解決方案服務實績</vt:lpstr>
      <vt:lpstr>災難復原解決方案服務實績</vt:lpstr>
      <vt:lpstr>主機及虛擬化平台服務實績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Gloria</dc:creator>
  <cp:lastModifiedBy>李英秋</cp:lastModifiedBy>
  <cp:revision>1889</cp:revision>
  <cp:lastPrinted>1601-01-01T00:00:00Z</cp:lastPrinted>
  <dcterms:created xsi:type="dcterms:W3CDTF">2008-11-06T03:41:27Z</dcterms:created>
  <dcterms:modified xsi:type="dcterms:W3CDTF">2021-04-06T08:48:36Z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