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2" r:id="rId1"/>
    <p:sldMasterId id="2147483721" r:id="rId2"/>
  </p:sldMasterIdLst>
  <p:notesMasterIdLst>
    <p:notesMasterId r:id="rId10"/>
  </p:notesMasterIdLst>
  <p:sldIdLst>
    <p:sldId id="562" r:id="rId3"/>
    <p:sldId id="563" r:id="rId4"/>
    <p:sldId id="564" r:id="rId5"/>
    <p:sldId id="565" r:id="rId6"/>
    <p:sldId id="566" r:id="rId7"/>
    <p:sldId id="567" r:id="rId8"/>
    <p:sldId id="568" r:id="rId9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FF5"/>
    <a:srgbClr val="FFFFE7"/>
    <a:srgbClr val="FFE7FF"/>
    <a:srgbClr val="E5FFE5"/>
    <a:srgbClr val="C9E6EF"/>
    <a:srgbClr val="FFCCFF"/>
    <a:srgbClr val="CCFFCC"/>
    <a:srgbClr val="9FD3E3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2976" autoAdjust="0"/>
  </p:normalViewPr>
  <p:slideViewPr>
    <p:cSldViewPr>
      <p:cViewPr varScale="1">
        <p:scale>
          <a:sx n="62" d="100"/>
          <a:sy n="62" d="100"/>
        </p:scale>
        <p:origin x="141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FBD7DAC6-A306-44B8-9AFF-C23743A0D068}" type="datetimeFigureOut">
              <a:rPr lang="zh-TW" altLang="en-US"/>
              <a:pPr>
                <a:defRPr/>
              </a:pPr>
              <a:t>2023/3/6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5550041-1265-4AC6-B8D1-ED849BA642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5386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FEC17-55A7-4DA5-8D20-3AF36527A0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477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40468-E09D-47CA-AC69-13CC6223CA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384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5A5CB-167C-4CE1-91EE-D0C0B6F4E9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9174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7E7E0-4269-4FCF-9FEF-137898E161B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5598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68ED4-12E6-438E-8DBC-5904810628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3381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C074F-BF58-4C26-9025-E30C35504E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0087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A7B0-8FDB-4973-8C43-DEBDDD58CC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1073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C6E4C-42DB-4679-B491-52234A37A8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0266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04A1F-9444-4F04-9C00-8F6F81FE2A3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5888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6DC52-FD9B-4DB2-AA2C-2C616735E5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3228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811C3-9C3C-4040-93B4-074E5C6094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154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6889B-B29E-4C0E-9851-7F5BCC7CC3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5481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5924D-63CB-4F04-976B-B25A0D1645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4725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2DA59-137A-4D8A-A3BF-C665AB3468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3177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6F2B2-4346-42F6-98E4-DB1EA687BB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5198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5C146-5FCC-4A1B-9C9F-4A3D7C27423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336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A8BA9-F5E0-4046-BBAE-87CAB4EB91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175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56C69-C632-4C20-BF1D-E6ECD2B9AA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610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94921-0D0F-4AF4-9AC2-DCC379C100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525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D6236-C16F-498B-9954-76B6278DBD5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323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C2A78-D972-474C-BC55-536D376D26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7532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6A66B-355F-4171-B80E-A126AD2645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079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02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2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 altLang="zh-TW"/>
              <a:t> </a:t>
            </a:r>
          </a:p>
        </p:txBody>
      </p:sp>
      <p:sp>
        <p:nvSpPr>
          <p:cNvPr id="502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A2C8E85-A02C-4394-A222-24EE93213D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2771775" y="1052513"/>
            <a:ext cx="5329238" cy="0"/>
          </a:xfrm>
          <a:prstGeom prst="line">
            <a:avLst/>
          </a:prstGeom>
          <a:noFill/>
          <a:ln w="25400">
            <a:solidFill>
              <a:srgbClr val="DDDDDD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032" name="Picture 10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8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 altLang="zh-TW"/>
              <a:t> </a:t>
            </a:r>
          </a:p>
        </p:txBody>
      </p:sp>
      <p:sp>
        <p:nvSpPr>
          <p:cNvPr id="498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9336A94-8CB5-4F02-B366-A7B811B875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2055" name="Picture 7" descr="ppt_b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2771775" y="1052513"/>
            <a:ext cx="5329238" cy="0"/>
          </a:xfrm>
          <a:prstGeom prst="line">
            <a:avLst/>
          </a:prstGeom>
          <a:noFill/>
          <a:ln w="25400">
            <a:solidFill>
              <a:srgbClr val="DDDDDD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25"/>
            <a:ext cx="9144000" cy="681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6889B-B29E-4C0E-9851-7F5BCC7CC3EC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2656"/>
            <a:ext cx="8915400" cy="685800"/>
          </a:xfrm>
        </p:spPr>
        <p:txBody>
          <a:bodyPr/>
          <a:lstStyle/>
          <a:p>
            <a:pPr eaLnBrk="1" hangingPunct="1"/>
            <a:r>
              <a:rPr lang="zh-TW" altLang="en-US" sz="3600" b="1" dirty="0"/>
              <a:t>資訊基礎建設解決方案</a:t>
            </a:r>
          </a:p>
        </p:txBody>
      </p:sp>
      <p:grpSp>
        <p:nvGrpSpPr>
          <p:cNvPr id="18" name="群組 17"/>
          <p:cNvGrpSpPr/>
          <p:nvPr/>
        </p:nvGrpSpPr>
        <p:grpSpPr>
          <a:xfrm>
            <a:off x="2082532" y="2857636"/>
            <a:ext cx="5099050" cy="2737802"/>
            <a:chOff x="3394802" y="-91925"/>
            <a:chExt cx="1439994" cy="1439994"/>
          </a:xfrm>
          <a:solidFill>
            <a:schemeClr val="bg1">
              <a:lumMod val="50000"/>
            </a:schemeClr>
          </a:solidFill>
          <a:scene3d>
            <a:camera prst="orthographicFront"/>
            <a:lightRig rig="chilly" dir="t"/>
          </a:scene3d>
        </p:grpSpPr>
        <p:sp>
          <p:nvSpPr>
            <p:cNvPr id="19" name="橢圓 18"/>
            <p:cNvSpPr/>
            <p:nvPr/>
          </p:nvSpPr>
          <p:spPr>
            <a:xfrm>
              <a:off x="3394802" y="-91925"/>
              <a:ext cx="1439994" cy="1439994"/>
            </a:xfrm>
            <a:prstGeom prst="ellipse">
              <a:avLst/>
            </a:prstGeom>
            <a:grpFill/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1" name="橢圓 4"/>
            <p:cNvSpPr/>
            <p:nvPr/>
          </p:nvSpPr>
          <p:spPr>
            <a:xfrm>
              <a:off x="3605684" y="118957"/>
              <a:ext cx="1018230" cy="1018230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b="1" kern="1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資訊基礎建設</a:t>
              </a:r>
              <a:endParaRPr lang="en-US" altLang="zh-TW" sz="2800" b="1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endParaRP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b="1" kern="1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解決方案</a:t>
              </a: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3037772" y="2276872"/>
            <a:ext cx="1296000" cy="1296000"/>
            <a:chOff x="1438554" y="315351"/>
            <a:chExt cx="1161491" cy="116149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2" name="橢圓 31"/>
            <p:cNvSpPr/>
            <p:nvPr/>
          </p:nvSpPr>
          <p:spPr>
            <a:xfrm>
              <a:off x="1438554" y="315351"/>
              <a:ext cx="1161491" cy="1161491"/>
            </a:xfrm>
            <a:prstGeom prst="ellipse">
              <a:avLst/>
            </a:prstGeom>
            <a:solidFill>
              <a:srgbClr val="92D05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3" name="橢圓 4"/>
            <p:cNvSpPr/>
            <p:nvPr/>
          </p:nvSpPr>
          <p:spPr>
            <a:xfrm>
              <a:off x="1608650" y="485447"/>
              <a:ext cx="821299" cy="8212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Aft>
                  <a:spcPts val="0"/>
                </a:spcAft>
              </a:pPr>
              <a:r>
                <a:rPr lang="zh-TW" altLang="en-US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</a:rPr>
                <a:t>虛擬化及</a:t>
              </a:r>
              <a:endParaRPr lang="en-US" altLang="zh-TW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endParaRPr>
            </a:p>
            <a:p>
              <a:pPr lvl="0" algn="ctr" defTabSz="666750">
                <a:lnSpc>
                  <a:spcPct val="90000"/>
                </a:lnSpc>
                <a:spcAft>
                  <a:spcPts val="0"/>
                </a:spcAft>
              </a:pPr>
              <a:r>
                <a:rPr lang="zh-TW" altLang="en-US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</a:rPr>
                <a:t>雲端平台</a:t>
              </a:r>
              <a:endParaRPr lang="en-US" altLang="zh-TW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endParaRPr>
            </a:p>
            <a:p>
              <a:pPr lvl="0" algn="ctr" defTabSz="666750">
                <a:lnSpc>
                  <a:spcPct val="90000"/>
                </a:lnSpc>
                <a:spcAft>
                  <a:spcPts val="0"/>
                </a:spcAft>
              </a:pPr>
              <a:r>
                <a:rPr lang="zh-TW" altLang="en-US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</a:rPr>
                <a:t>整合</a:t>
              </a:r>
              <a:endParaRPr lang="en-US" altLang="zh-TW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endParaRP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1438373" y="3578536"/>
            <a:ext cx="1296000" cy="1296000"/>
            <a:chOff x="2875781" y="1359557"/>
            <a:chExt cx="1161491" cy="1161491"/>
          </a:xfrm>
          <a:solidFill>
            <a:srgbClr val="FFFF99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6" name="橢圓 35"/>
            <p:cNvSpPr/>
            <p:nvPr/>
          </p:nvSpPr>
          <p:spPr>
            <a:xfrm>
              <a:off x="2875781" y="1359557"/>
              <a:ext cx="1161491" cy="1161491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7" name="橢圓 4"/>
            <p:cNvSpPr/>
            <p:nvPr/>
          </p:nvSpPr>
          <p:spPr>
            <a:xfrm>
              <a:off x="3045877" y="1529653"/>
              <a:ext cx="821299" cy="821299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Aft>
                  <a:spcPts val="0"/>
                </a:spcAft>
              </a:pPr>
              <a:r>
                <a:rPr lang="zh-TW" altLang="en-US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</a:rPr>
                <a:t>超融合</a:t>
              </a:r>
              <a:endParaRPr lang="en-US" altLang="zh-TW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endParaRPr>
            </a:p>
            <a:p>
              <a:pPr lvl="0" algn="ctr" defTabSz="666750">
                <a:lnSpc>
                  <a:spcPct val="90000"/>
                </a:lnSpc>
                <a:spcAft>
                  <a:spcPts val="0"/>
                </a:spcAft>
              </a:pPr>
              <a:r>
                <a:rPr lang="zh-TW" altLang="en-US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</a:rPr>
                <a:t>基礎架構</a:t>
              </a:r>
              <a:endParaRPr lang="en-US" altLang="zh-TW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endParaRPr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6553200" y="3578536"/>
            <a:ext cx="1296000" cy="1296000"/>
            <a:chOff x="2326809" y="3049120"/>
            <a:chExt cx="1161491" cy="1161491"/>
          </a:xfrm>
          <a:solidFill>
            <a:srgbClr val="FF66CC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3" name="橢圓 42"/>
            <p:cNvSpPr/>
            <p:nvPr/>
          </p:nvSpPr>
          <p:spPr>
            <a:xfrm>
              <a:off x="2326809" y="3049120"/>
              <a:ext cx="1161491" cy="1161491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4" name="橢圓 4"/>
            <p:cNvSpPr/>
            <p:nvPr/>
          </p:nvSpPr>
          <p:spPr>
            <a:xfrm>
              <a:off x="2496905" y="3219216"/>
              <a:ext cx="821299" cy="821299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Aft>
                  <a:spcPts val="0"/>
                </a:spcAft>
              </a:pPr>
              <a:r>
                <a:rPr lang="zh-TW" altLang="en-US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</a:rPr>
                <a:t>儲存整合</a:t>
              </a:r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4940021" y="4892595"/>
            <a:ext cx="1296000" cy="1296000"/>
            <a:chOff x="550298" y="3049120"/>
            <a:chExt cx="1161491" cy="116149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6" name="橢圓 45"/>
            <p:cNvSpPr/>
            <p:nvPr/>
          </p:nvSpPr>
          <p:spPr>
            <a:xfrm>
              <a:off x="550298" y="3049120"/>
              <a:ext cx="1161491" cy="1161491"/>
            </a:xfrm>
            <a:prstGeom prst="ellipse">
              <a:avLst/>
            </a:prstGeom>
            <a:solidFill>
              <a:srgbClr val="9999FF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7" name="橢圓 4"/>
            <p:cNvSpPr/>
            <p:nvPr/>
          </p:nvSpPr>
          <p:spPr>
            <a:xfrm>
              <a:off x="720394" y="3219216"/>
              <a:ext cx="821299" cy="8212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TW" altLang="en-US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備份及</a:t>
              </a:r>
              <a:endParaRPr lang="en-US" altLang="zh-TW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TW" altLang="en-US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災難</a:t>
              </a:r>
              <a:r>
                <a:rPr lang="zh-TW" altLang="en-US" sz="15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復原</a:t>
              </a:r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3037773" y="4914646"/>
            <a:ext cx="1296000" cy="1296000"/>
            <a:chOff x="1326" y="1359557"/>
            <a:chExt cx="1161491" cy="116149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9" name="橢圓 48"/>
            <p:cNvSpPr/>
            <p:nvPr/>
          </p:nvSpPr>
          <p:spPr>
            <a:xfrm>
              <a:off x="1326" y="1359557"/>
              <a:ext cx="1161491" cy="1161491"/>
            </a:xfrm>
            <a:prstGeom prst="ellipse">
              <a:avLst/>
            </a:prstGeom>
            <a:solidFill>
              <a:srgbClr val="FFCC99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0" name="橢圓 4"/>
            <p:cNvSpPr/>
            <p:nvPr/>
          </p:nvSpPr>
          <p:spPr>
            <a:xfrm>
              <a:off x="171422" y="1529653"/>
              <a:ext cx="821299" cy="8212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5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高可用度</a:t>
              </a:r>
              <a:endParaRPr lang="en-US" altLang="zh-TW" sz="15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4940021" y="2285825"/>
            <a:ext cx="1296000" cy="1296000"/>
            <a:chOff x="1326" y="1359557"/>
            <a:chExt cx="1161491" cy="1161491"/>
          </a:xfrm>
          <a:solidFill>
            <a:schemeClr val="accent5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2" name="橢圓 51"/>
            <p:cNvSpPr/>
            <p:nvPr/>
          </p:nvSpPr>
          <p:spPr>
            <a:xfrm>
              <a:off x="1326" y="1359557"/>
              <a:ext cx="1161491" cy="1161491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3" name="橢圓 4"/>
            <p:cNvSpPr/>
            <p:nvPr/>
          </p:nvSpPr>
          <p:spPr>
            <a:xfrm>
              <a:off x="171422" y="1529653"/>
              <a:ext cx="821299" cy="821299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TW" altLang="en-US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網路架構</a:t>
              </a:r>
              <a:endParaRPr lang="en-US" altLang="zh-TW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7020272" y="188639"/>
            <a:ext cx="2016224" cy="1020447"/>
            <a:chOff x="1054477" y="1700808"/>
            <a:chExt cx="6901899" cy="4104456"/>
          </a:xfrm>
        </p:grpSpPr>
        <p:grpSp>
          <p:nvGrpSpPr>
            <p:cNvPr id="26" name="群組 25"/>
            <p:cNvGrpSpPr/>
            <p:nvPr/>
          </p:nvGrpSpPr>
          <p:grpSpPr>
            <a:xfrm>
              <a:off x="3050402" y="2321750"/>
              <a:ext cx="2911162" cy="2817569"/>
              <a:chOff x="2859552" y="1007733"/>
              <a:chExt cx="2510495" cy="2510495"/>
            </a:xfrm>
            <a:scene3d>
              <a:camera prst="orthographicFront"/>
              <a:lightRig rig="chilly" dir="t"/>
            </a:scene3d>
          </p:grpSpPr>
          <p:sp>
            <p:nvSpPr>
              <p:cNvPr id="41" name="橢圓 40"/>
              <p:cNvSpPr/>
              <p:nvPr/>
            </p:nvSpPr>
            <p:spPr>
              <a:xfrm>
                <a:off x="2859552" y="1007733"/>
                <a:ext cx="2510495" cy="2510495"/>
              </a:xfrm>
              <a:prstGeom prst="ellipse">
                <a:avLst/>
              </a:prstGeom>
              <a:solidFill>
                <a:srgbClr val="002060">
                  <a:alpha val="50000"/>
                </a:srgbClr>
              </a:solidFill>
              <a:sp3d prstMaterial="translucentPowder">
                <a:bevelT w="127000" h="25400" prst="softRound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54" name="橢圓 4"/>
              <p:cNvSpPr/>
              <p:nvPr/>
            </p:nvSpPr>
            <p:spPr>
              <a:xfrm>
                <a:off x="3227205" y="1375386"/>
                <a:ext cx="1775189" cy="177518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40640" tIns="40640" rIns="40640" bIns="4064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ts val="300"/>
                  </a:spcAft>
                </a:pPr>
                <a:r>
                  <a:rPr lang="zh-TW" altLang="en-US" sz="600" b="1" kern="1200" dirty="0">
                    <a:solidFill>
                      <a:srgbClr val="FFFF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Unicode MS" panose="020B0604020202020204" pitchFamily="34" charset="-120"/>
                  </a:rPr>
                  <a:t>群環</a:t>
                </a:r>
                <a:endParaRPr lang="en-US" altLang="zh-TW" sz="600" b="1" kern="1200" dirty="0">
                  <a:solidFill>
                    <a:srgbClr val="FFFF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endParaRPr>
              </a:p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ts val="300"/>
                  </a:spcAft>
                </a:pPr>
                <a:r>
                  <a:rPr lang="en-US" altLang="zh-TW" sz="600" b="1" dirty="0" err="1">
                    <a:solidFill>
                      <a:srgbClr val="FFFF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Unicode MS" panose="020B0604020202020204" pitchFamily="34" charset="-120"/>
                  </a:rPr>
                  <a:t>BestCom</a:t>
                </a:r>
                <a:endParaRPr lang="en-US" altLang="zh-TW" sz="600" b="1" dirty="0">
                  <a:solidFill>
                    <a:srgbClr val="FFFF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endParaRPr>
              </a:p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ts val="300"/>
                  </a:spcAft>
                </a:pPr>
                <a:r>
                  <a:rPr lang="en-US" altLang="zh-TW" sz="600" b="1" dirty="0">
                    <a:solidFill>
                      <a:srgbClr val="FFFF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Unicode MS" panose="020B0604020202020204" pitchFamily="34" charset="-120"/>
                  </a:rPr>
                  <a:t>Solution</a:t>
                </a:r>
                <a:endParaRPr lang="zh-TW" altLang="en-US" sz="600" b="1" kern="1200" dirty="0">
                  <a:solidFill>
                    <a:srgbClr val="FFFF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endParaRPr>
              </a:p>
            </p:txBody>
          </p:sp>
        </p:grpSp>
        <p:sp>
          <p:nvSpPr>
            <p:cNvPr id="27" name="橢圓 26"/>
            <p:cNvSpPr/>
            <p:nvPr/>
          </p:nvSpPr>
          <p:spPr>
            <a:xfrm>
              <a:off x="3245843" y="1700808"/>
              <a:ext cx="2520280" cy="1134029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8" name="橢圓 27"/>
            <p:cNvSpPr/>
            <p:nvPr/>
          </p:nvSpPr>
          <p:spPr>
            <a:xfrm>
              <a:off x="5445881" y="3162072"/>
              <a:ext cx="2510495" cy="1134029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9" name="橢圓 4"/>
            <p:cNvSpPr/>
            <p:nvPr/>
          </p:nvSpPr>
          <p:spPr>
            <a:xfrm>
              <a:off x="5813534" y="3328147"/>
              <a:ext cx="1775189" cy="801880"/>
            </a:xfrm>
            <a:prstGeom prst="rect">
              <a:avLst/>
            </a:prstGeom>
            <a:scene3d>
              <a:camera prst="orthographicFront"/>
              <a:lightRig rig="chilly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資訊安全</a:t>
              </a:r>
              <a:endParaRPr lang="en-US" altLang="zh-TW" sz="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30" name="橢圓 29"/>
            <p:cNvSpPr/>
            <p:nvPr/>
          </p:nvSpPr>
          <p:spPr>
            <a:xfrm>
              <a:off x="1054477" y="3162072"/>
              <a:ext cx="2520280" cy="1136959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5" name="橢圓 4"/>
            <p:cNvSpPr/>
            <p:nvPr/>
          </p:nvSpPr>
          <p:spPr>
            <a:xfrm>
              <a:off x="1423563" y="3328576"/>
              <a:ext cx="1782108" cy="803952"/>
            </a:xfrm>
            <a:prstGeom prst="rect">
              <a:avLst/>
            </a:prstGeom>
            <a:scene3d>
              <a:camera prst="orthographicFront"/>
              <a:lightRig rig="chilly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600" b="1" kern="1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教育訓練中心</a:t>
              </a:r>
              <a:endParaRPr lang="en-US" altLang="zh-TW" sz="600" b="1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38" name="橢圓 37"/>
            <p:cNvSpPr/>
            <p:nvPr/>
          </p:nvSpPr>
          <p:spPr>
            <a:xfrm>
              <a:off x="3294687" y="4671235"/>
              <a:ext cx="2520280" cy="1134029"/>
            </a:xfrm>
            <a:prstGeom prst="ellipse">
              <a:avLst/>
            </a:prstGeom>
            <a:solidFill>
              <a:schemeClr val="bg1">
                <a:lumMod val="50000"/>
                <a:alpha val="50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9" name="橢圓 4"/>
            <p:cNvSpPr/>
            <p:nvPr/>
          </p:nvSpPr>
          <p:spPr>
            <a:xfrm>
              <a:off x="3614929" y="1860980"/>
              <a:ext cx="1782108" cy="801880"/>
            </a:xfrm>
            <a:prstGeom prst="rect">
              <a:avLst/>
            </a:prstGeom>
            <a:scene3d>
              <a:camera prst="orthographicFront"/>
              <a:lightRig rig="chilly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軟體系統平台</a:t>
              </a:r>
              <a:endParaRPr lang="en-US" altLang="zh-TW" sz="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40" name="橢圓 4"/>
            <p:cNvSpPr/>
            <p:nvPr/>
          </p:nvSpPr>
          <p:spPr>
            <a:xfrm>
              <a:off x="3693368" y="4869723"/>
              <a:ext cx="1782108" cy="801880"/>
            </a:xfrm>
            <a:prstGeom prst="rect">
              <a:avLst/>
            </a:prstGeom>
            <a:scene3d>
              <a:camera prst="orthographicFront"/>
              <a:lightRig rig="chilly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600" b="1" kern="1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Unicode MS" panose="020B0604020202020204" pitchFamily="34" charset="-120"/>
                </a:rPr>
                <a:t>資訊基礎建設</a:t>
              </a:r>
              <a:endParaRPr lang="en-US" altLang="zh-TW" sz="600" b="1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endParaRPr>
            </a:p>
          </p:txBody>
        </p:sp>
      </p:grpSp>
      <p:sp>
        <p:nvSpPr>
          <p:cNvPr id="55" name="Rectangle 2"/>
          <p:cNvSpPr txBox="1">
            <a:spLocks noChangeArrowheads="1"/>
          </p:cNvSpPr>
          <p:nvPr/>
        </p:nvSpPr>
        <p:spPr bwMode="auto">
          <a:xfrm>
            <a:off x="341754" y="1482010"/>
            <a:ext cx="8136904" cy="65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571500" indent="-571500" algn="l" eaLnBrk="1" hangingPunct="1">
              <a:spcBef>
                <a:spcPts val="1200"/>
              </a:spcBef>
              <a:buFont typeface="Wingdings" panose="05000000000000000000" pitchFamily="2" charset="2"/>
              <a:buChar char="n"/>
            </a:pPr>
            <a:r>
              <a:rPr lang="zh-TW" altLang="en-US" sz="1800" kern="0" dirty="0">
                <a:solidFill>
                  <a:srgbClr val="002060"/>
                </a:solidFill>
              </a:rPr>
              <a:t>建置規劃、專案管理、施工、整合、遷移、教育訓練、技術移轉、維運規劃支援及保固服務。</a:t>
            </a:r>
            <a:endParaRPr lang="en-US" altLang="zh-TW" sz="18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6889B-B29E-4C0E-9851-7F5BCC7CC3EC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2656"/>
            <a:ext cx="8915400" cy="685800"/>
          </a:xfrm>
        </p:spPr>
        <p:txBody>
          <a:bodyPr/>
          <a:lstStyle/>
          <a:p>
            <a:pPr eaLnBrk="1" hangingPunct="1"/>
            <a:r>
              <a:rPr lang="zh-TW" altLang="en-US" sz="3600" b="1" dirty="0"/>
              <a:t>虛擬化及雲端平台整合</a:t>
            </a:r>
          </a:p>
        </p:txBody>
      </p:sp>
      <p:sp>
        <p:nvSpPr>
          <p:cNvPr id="28" name="內容版面配置區 2"/>
          <p:cNvSpPr>
            <a:spLocks noGrp="1"/>
          </p:cNvSpPr>
          <p:nvPr>
            <p:ph idx="1"/>
          </p:nvPr>
        </p:nvSpPr>
        <p:spPr>
          <a:xfrm>
            <a:off x="228599" y="1556792"/>
            <a:ext cx="7337357" cy="4525963"/>
          </a:xfrm>
        </p:spPr>
        <p:txBody>
          <a:bodyPr>
            <a:normAutofit/>
          </a:bodyPr>
          <a:lstStyle/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提供客戶對於主機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桌面、儲存、網路等虛擬化及雲端運算基礎架構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私有雲、混合雲、公有雲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之應用服務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主機平台虛擬化 </a:t>
            </a:r>
            <a:r>
              <a:rPr lang="en-US" altLang="zh-TW" sz="1700" dirty="0">
                <a:ea typeface="微軟正黑體" panose="020B0604030504040204" pitchFamily="34" charset="-120"/>
              </a:rPr>
              <a:t>(Host Virtualization)</a:t>
            </a:r>
          </a:p>
          <a:p>
            <a:pPr lvl="1"/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桌面平台虛擬化及行動運算</a:t>
            </a:r>
            <a:r>
              <a:rPr lang="zh-TW" altLang="en-US" sz="1700" dirty="0">
                <a:ea typeface="微軟正黑體" panose="020B0604030504040204" pitchFamily="34" charset="-120"/>
              </a:rPr>
              <a:t> </a:t>
            </a:r>
            <a:r>
              <a:rPr lang="en-US" altLang="zh-TW" sz="1700" dirty="0">
                <a:ea typeface="微軟正黑體" panose="020B0604030504040204" pitchFamily="34" charset="-120"/>
              </a:rPr>
              <a:t>(Desktop Virtualization)</a:t>
            </a:r>
          </a:p>
          <a:p>
            <a:pPr lvl="1"/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儲存虛擬化 </a:t>
            </a:r>
            <a:r>
              <a:rPr lang="en-US" altLang="zh-TW" sz="1700" dirty="0">
                <a:ea typeface="微軟正黑體" panose="020B0604030504040204" pitchFamily="34" charset="-120"/>
              </a:rPr>
              <a:t>(Storage Virtualization/Federation)</a:t>
            </a:r>
          </a:p>
          <a:p>
            <a:pPr lvl="1"/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雲端基礎架構服務 </a:t>
            </a:r>
            <a:r>
              <a:rPr lang="en-US" altLang="zh-TW" sz="1700" dirty="0">
                <a:ea typeface="微軟正黑體" panose="020B0604030504040204" pitchFamily="34" charset="-120"/>
              </a:rPr>
              <a:t>(Cloud Infrastructure)</a:t>
            </a:r>
          </a:p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產品線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1600" dirty="0">
                <a:ea typeface="微軟正黑體" panose="020B0604030504040204" pitchFamily="34" charset="-120"/>
              </a:rPr>
              <a:t>IBM </a:t>
            </a:r>
            <a:r>
              <a:rPr lang="en-US" altLang="zh-TW" sz="1600" dirty="0" err="1">
                <a:ea typeface="微軟正黑體" panose="020B0604030504040204" pitchFamily="34" charset="-120"/>
              </a:rPr>
              <a:t>PowerVM</a:t>
            </a:r>
            <a:r>
              <a:rPr lang="en-US" altLang="zh-TW" sz="1600" dirty="0">
                <a:ea typeface="微軟正黑體" panose="020B0604030504040204" pitchFamily="34" charset="-120"/>
              </a:rPr>
              <a:t>/SVC</a:t>
            </a:r>
          </a:p>
          <a:p>
            <a:pPr lvl="1"/>
            <a:r>
              <a:rPr lang="en-US" altLang="zh-TW" sz="1600" dirty="0"/>
              <a:t>VMware vSphere</a:t>
            </a:r>
            <a:r>
              <a:rPr lang="zh-TW" altLang="en-US" sz="1600" dirty="0"/>
              <a:t>、</a:t>
            </a:r>
            <a:r>
              <a:rPr lang="en-US" altLang="zh-TW" sz="1600" dirty="0"/>
              <a:t>Horizon Suite</a:t>
            </a:r>
            <a:r>
              <a:rPr lang="zh-TW" altLang="en-US" sz="1600" dirty="0">
                <a:latin typeface="微軟正黑體" panose="020B0604030504040204" pitchFamily="34" charset="-120"/>
              </a:rPr>
              <a:t>、</a:t>
            </a:r>
            <a:r>
              <a:rPr lang="en-US" altLang="zh-TW" sz="1600" dirty="0" err="1"/>
              <a:t>vRealize</a:t>
            </a:r>
            <a:r>
              <a:rPr lang="en-US" altLang="zh-TW" sz="1600" dirty="0"/>
              <a:t> Suite</a:t>
            </a:r>
            <a:r>
              <a:rPr lang="zh-TW" altLang="en-US" sz="1600" dirty="0">
                <a:latin typeface="微軟正黑體" panose="020B0604030504040204" pitchFamily="34" charset="-120"/>
              </a:rPr>
              <a:t> 、</a:t>
            </a:r>
            <a:r>
              <a:rPr lang="en-US" altLang="zh-TW" sz="1600" dirty="0"/>
              <a:t>Cloud Foundation</a:t>
            </a:r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240" y="1700808"/>
            <a:ext cx="242943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3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5076056" y="1628800"/>
            <a:ext cx="3848327" cy="3032249"/>
            <a:chOff x="5508104" y="2132856"/>
            <a:chExt cx="3379767" cy="2534826"/>
          </a:xfrm>
        </p:grpSpPr>
        <p:pic>
          <p:nvPicPr>
            <p:cNvPr id="6148" name="Picture 4" descr="「企業網路架構」的圖片搜尋結果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2132856"/>
              <a:ext cx="3379767" cy="2534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「wireless png」的圖片搜尋結果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0915" y="4077072"/>
              <a:ext cx="198169" cy="213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7197987" y="4291037"/>
              <a:ext cx="1004893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600" dirty="0">
                  <a:cs typeface="Arial" pitchFamily="34" charset="0"/>
                </a:rPr>
                <a:t>無線網路</a:t>
              </a:r>
              <a:endParaRPr lang="en-US" altLang="zh-TW" sz="600" dirty="0">
                <a:cs typeface="Arial" pitchFamily="34" charset="0"/>
              </a:endParaRP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6889B-B29E-4C0E-9851-7F5BCC7CC3EC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2656"/>
            <a:ext cx="8915400" cy="685800"/>
          </a:xfrm>
        </p:spPr>
        <p:txBody>
          <a:bodyPr/>
          <a:lstStyle/>
          <a:p>
            <a:pPr eaLnBrk="1" hangingPunct="1"/>
            <a:r>
              <a:rPr lang="zh-TW" altLang="en-US" sz="3600" b="1" dirty="0"/>
              <a:t>網路架構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179512" y="1556792"/>
            <a:ext cx="5832648" cy="3412975"/>
          </a:xfrm>
        </p:spPr>
        <p:txBody>
          <a:bodyPr>
            <a:normAutofit/>
          </a:bodyPr>
          <a:lstStyle/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提供客戶於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OSI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七層網路架構各層次有線或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無線網路架構規畫、軟硬體設備安裝設定、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問題排除等應用服務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頻寬及流量管理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(Bandwidth Management)</a:t>
            </a:r>
          </a:p>
          <a:p>
            <a:pPr lvl="1"/>
            <a:r>
              <a:rPr lang="zh-TW" altLang="en-US" sz="1600" dirty="0"/>
              <a:t>有線及無線網路整合 </a:t>
            </a:r>
            <a:r>
              <a:rPr lang="en-US" altLang="zh-TW" sz="1600" dirty="0"/>
              <a:t>(Network Integration)</a:t>
            </a:r>
          </a:p>
          <a:p>
            <a:pPr lvl="1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網路安全管理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(Network Security Control)</a:t>
            </a:r>
            <a:endParaRPr lang="en-US" altLang="zh-TW" sz="1600" dirty="0">
              <a:ea typeface="微軟正黑體" panose="020B0604030504040204" pitchFamily="34" charset="-120"/>
            </a:endParaRPr>
          </a:p>
          <a:p>
            <a:pPr lvl="1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虛擬網路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(Virtual Network)</a:t>
            </a:r>
            <a:endParaRPr lang="en-US" altLang="zh-TW" sz="1600" dirty="0">
              <a:ea typeface="微軟正黑體" panose="020B0604030504040204" pitchFamily="34" charset="-120"/>
            </a:endParaRPr>
          </a:p>
          <a:p>
            <a:r>
              <a:rPr lang="zh-TW" altLang="en-US" sz="1800" b="1" dirty="0">
                <a:ea typeface="微軟正黑體" panose="020B0604030504040204" pitchFamily="34" charset="-120"/>
              </a:rPr>
              <a:t>產品線</a:t>
            </a:r>
            <a:endParaRPr lang="en-US" altLang="zh-TW" sz="1800" b="1" dirty="0">
              <a:ea typeface="微軟正黑體" panose="020B0604030504040204" pitchFamily="34" charset="-120"/>
            </a:endParaRPr>
          </a:p>
          <a:p>
            <a:pPr lvl="1"/>
            <a:r>
              <a:rPr lang="en-US" altLang="zh-TW" sz="1600" dirty="0">
                <a:ea typeface="微軟正黑體" panose="020B0604030504040204" pitchFamily="34" charset="-120"/>
              </a:rPr>
              <a:t>HPE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Fortinet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F5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Sophos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ARUBA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Cisco</a:t>
            </a:r>
            <a:endParaRPr lang="zh-TW" altLang="en-US" sz="1600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513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6889B-B29E-4C0E-9851-7F5BCC7CC3EC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2656"/>
            <a:ext cx="8915400" cy="685800"/>
          </a:xfrm>
        </p:spPr>
        <p:txBody>
          <a:bodyPr/>
          <a:lstStyle/>
          <a:p>
            <a:pPr eaLnBrk="1" hangingPunct="1"/>
            <a:r>
              <a:rPr lang="zh-TW" altLang="en-US" sz="3600" b="1" dirty="0"/>
              <a:t>儲存整合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179512" y="1556792"/>
            <a:ext cx="4826496" cy="3412975"/>
          </a:xfrm>
        </p:spPr>
        <p:txBody>
          <a:bodyPr>
            <a:normAutofit/>
          </a:bodyPr>
          <a:lstStyle/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提供客戶對於儲存資源管理、整合、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資料處理及保護之應用服務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儲存整合</a:t>
            </a:r>
            <a:r>
              <a:rPr lang="en-US" altLang="zh-TW" sz="1600" dirty="0">
                <a:ea typeface="微軟正黑體" panose="020B0604030504040204" pitchFamily="34" charset="-120"/>
              </a:rPr>
              <a:t>(Storage Consolidation)</a:t>
            </a:r>
          </a:p>
          <a:p>
            <a:pPr lvl="1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異地備援</a:t>
            </a:r>
            <a:r>
              <a:rPr lang="en-US" altLang="zh-TW" sz="1600" dirty="0">
                <a:ea typeface="微軟正黑體" panose="020B0604030504040204" pitchFamily="34" charset="-120"/>
              </a:rPr>
              <a:t>(Disaster Recovery)</a:t>
            </a:r>
          </a:p>
          <a:p>
            <a:pPr lvl="1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企業永續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雙活中心</a:t>
            </a:r>
            <a:r>
              <a:rPr lang="en-US" altLang="zh-TW" sz="1600" dirty="0">
                <a:ea typeface="微軟正黑體" panose="020B0604030504040204" pitchFamily="34" charset="-120"/>
              </a:rPr>
              <a:t>(A-A Data Center)</a:t>
            </a:r>
          </a:p>
          <a:p>
            <a:pPr lvl="1"/>
            <a:r>
              <a:rPr lang="zh-TW" altLang="en-US" sz="1600" dirty="0">
                <a:ea typeface="微軟正黑體" panose="020B0604030504040204" pitchFamily="34" charset="-120"/>
              </a:rPr>
              <a:t>巨量資料儲存</a:t>
            </a:r>
            <a:r>
              <a:rPr lang="en-US" altLang="zh-TW" sz="1600" dirty="0">
                <a:ea typeface="微軟正黑體" panose="020B0604030504040204" pitchFamily="34" charset="-120"/>
              </a:rPr>
              <a:t>(Big Data Storage)</a:t>
            </a:r>
          </a:p>
          <a:p>
            <a:r>
              <a:rPr lang="zh-TW" altLang="en-US" sz="1800" b="1" dirty="0">
                <a:ea typeface="微軟正黑體" panose="020B0604030504040204" pitchFamily="34" charset="-120"/>
              </a:rPr>
              <a:t>產品線</a:t>
            </a:r>
            <a:endParaRPr lang="en-US" altLang="zh-TW" sz="1800" b="1" dirty="0">
              <a:ea typeface="微軟正黑體" panose="020B0604030504040204" pitchFamily="34" charset="-120"/>
            </a:endParaRPr>
          </a:p>
          <a:p>
            <a:pPr lvl="1"/>
            <a:r>
              <a:rPr lang="en-US" altLang="zh-TW" sz="1600" dirty="0">
                <a:ea typeface="微軟正黑體" panose="020B0604030504040204" pitchFamily="34" charset="-120"/>
              </a:rPr>
              <a:t>EMC</a:t>
            </a:r>
            <a:r>
              <a:rPr lang="zh-TW" altLang="en-US" sz="1600" dirty="0">
                <a:ea typeface="微軟正黑體" panose="020B0604030504040204" pitchFamily="34" charset="-120"/>
              </a:rPr>
              <a:t>、</a:t>
            </a:r>
            <a:r>
              <a:rPr lang="en-US" altLang="zh-TW" sz="1600" dirty="0">
                <a:ea typeface="微軟正黑體" panose="020B0604030504040204" pitchFamily="34" charset="-120"/>
              </a:rPr>
              <a:t>IBM</a:t>
            </a:r>
            <a:r>
              <a:rPr lang="zh-TW" altLang="en-US" sz="1600" dirty="0">
                <a:ea typeface="微軟正黑體" panose="020B0604030504040204" pitchFamily="34" charset="-120"/>
              </a:rPr>
              <a:t>、</a:t>
            </a:r>
            <a:r>
              <a:rPr lang="en-US" altLang="zh-TW" sz="1600" dirty="0">
                <a:ea typeface="微軟正黑體" panose="020B0604030504040204" pitchFamily="34" charset="-120"/>
              </a:rPr>
              <a:t>HP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DELL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Fujitsu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Purestorage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、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Netapp</a:t>
            </a:r>
            <a:endParaRPr lang="zh-TW" altLang="en-US" sz="1600" dirty="0"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716" y="1628800"/>
            <a:ext cx="3768084" cy="263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00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6889B-B29E-4C0E-9851-7F5BCC7CC3EC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2656"/>
            <a:ext cx="8915400" cy="685800"/>
          </a:xfrm>
        </p:spPr>
        <p:txBody>
          <a:bodyPr/>
          <a:lstStyle/>
          <a:p>
            <a:pPr eaLnBrk="1" hangingPunct="1"/>
            <a:r>
              <a:rPr lang="zh-TW" altLang="en-US" sz="3600" b="1" dirty="0"/>
              <a:t>超融合基礎架構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022" y="1913249"/>
            <a:ext cx="3554435" cy="1747864"/>
          </a:xfrm>
          <a:prstGeom prst="rect">
            <a:avLst/>
          </a:prstGeom>
        </p:spPr>
      </p:pic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179512" y="1571177"/>
            <a:ext cx="5834608" cy="4525963"/>
          </a:xfrm>
        </p:spPr>
        <p:txBody>
          <a:bodyPr>
            <a:normAutofit/>
          </a:bodyPr>
          <a:lstStyle/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1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軟體服務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為中心，將運算、網路及儲存單元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融合於一個機箱，提供客戶一個簡單、彈性、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靈活、隨需成長及易於管理的</a:t>
            </a:r>
            <a:r>
              <a:rPr lang="en-US" altLang="zh-TW" sz="1600" dirty="0">
                <a:ea typeface="微軟正黑體" panose="020B0604030504040204" pitchFamily="34" charset="-120"/>
              </a:rPr>
              <a:t>IT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基礎架構服務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虛擬基礎架構</a:t>
            </a:r>
            <a:r>
              <a:rPr lang="zh-TW" altLang="en-US" sz="1600" dirty="0">
                <a:ea typeface="微軟正黑體" panose="020B0604030504040204" pitchFamily="34" charset="-120"/>
              </a:rPr>
              <a:t> </a:t>
            </a:r>
            <a:r>
              <a:rPr lang="en-US" altLang="zh-TW" sz="1600" dirty="0">
                <a:ea typeface="微軟正黑體" panose="020B0604030504040204" pitchFamily="34" charset="-120"/>
              </a:rPr>
              <a:t>(Virtualization Infrastructure)</a:t>
            </a:r>
          </a:p>
          <a:p>
            <a:pPr lvl="1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虛擬桌面 </a:t>
            </a:r>
            <a:r>
              <a:rPr lang="en-US" altLang="zh-TW" sz="1600" dirty="0">
                <a:ea typeface="微軟正黑體" panose="020B0604030504040204" pitchFamily="34" charset="-120"/>
              </a:rPr>
              <a:t>(VDI)</a:t>
            </a:r>
          </a:p>
          <a:p>
            <a:pPr lvl="1"/>
            <a:r>
              <a:rPr lang="zh-TW" altLang="en-US" sz="1600" dirty="0">
                <a:ea typeface="微軟正黑體" panose="020B0604030504040204" pitchFamily="34" charset="-120"/>
              </a:rPr>
              <a:t>開發或測試環境 </a:t>
            </a:r>
            <a:r>
              <a:rPr lang="en-US" altLang="zh-TW" sz="1600" dirty="0">
                <a:ea typeface="微軟正黑體" panose="020B0604030504040204" pitchFamily="34" charset="-120"/>
              </a:rPr>
              <a:t>(Dev/Test)</a:t>
            </a:r>
          </a:p>
          <a:p>
            <a:pPr lvl="1"/>
            <a:r>
              <a:rPr lang="zh-TW" altLang="en-US" sz="1600" dirty="0">
                <a:ea typeface="微軟正黑體" panose="020B0604030504040204" pitchFamily="34" charset="-120"/>
              </a:rPr>
              <a:t>分公司 </a:t>
            </a:r>
            <a:r>
              <a:rPr lang="en-US" altLang="zh-TW" sz="1600" dirty="0">
                <a:ea typeface="微軟正黑體" panose="020B0604030504040204" pitchFamily="34" charset="-120"/>
              </a:rPr>
              <a:t>(Branch/Remote Office)</a:t>
            </a:r>
          </a:p>
          <a:p>
            <a:pPr lvl="1"/>
            <a:r>
              <a:rPr lang="en-US" altLang="zh-TW" sz="1600" dirty="0">
                <a:ea typeface="微軟正黑體" panose="020B0604030504040204" pitchFamily="34" charset="-120"/>
              </a:rPr>
              <a:t>SAP S/4 HANA &amp;ERP ,MES ,BW </a:t>
            </a:r>
            <a:r>
              <a:rPr lang="zh-TW" altLang="en-US" sz="1600" dirty="0">
                <a:ea typeface="微軟正黑體" panose="020B0604030504040204" pitchFamily="34" charset="-120"/>
              </a:rPr>
              <a:t>環境</a:t>
            </a:r>
            <a:endParaRPr lang="en-US" altLang="zh-TW" sz="1600" dirty="0">
              <a:ea typeface="微軟正黑體" panose="020B0604030504040204" pitchFamily="34" charset="-120"/>
            </a:endParaRPr>
          </a:p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產品線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1600" dirty="0" err="1">
                <a:ea typeface="微軟正黑體" panose="020B0604030504040204" pitchFamily="34" charset="-120"/>
              </a:rPr>
              <a:t>Nutanix</a:t>
            </a:r>
            <a:r>
              <a:rPr lang="zh-TW" altLang="en-US" sz="1600" dirty="0">
                <a:ea typeface="微軟正黑體" panose="020B0604030504040204" pitchFamily="34" charset="-120"/>
              </a:rPr>
              <a:t>、</a:t>
            </a:r>
            <a:r>
              <a:rPr lang="en-US" altLang="zh-TW" sz="1600" dirty="0">
                <a:ea typeface="微軟正黑體" panose="020B0604030504040204" pitchFamily="34" charset="-120"/>
              </a:rPr>
              <a:t>DELL EMC</a:t>
            </a:r>
            <a:r>
              <a:rPr lang="zh-TW" altLang="en-US" sz="1600" dirty="0">
                <a:ea typeface="微軟正黑體" panose="020B0604030504040204" pitchFamily="34" charset="-120"/>
              </a:rPr>
              <a:t>、</a:t>
            </a:r>
            <a:r>
              <a:rPr lang="en-US" altLang="zh-TW" sz="1600" dirty="0">
                <a:ea typeface="微軟正黑體" panose="020B0604030504040204" pitchFamily="34" charset="-120"/>
              </a:rPr>
              <a:t>HPE </a:t>
            </a:r>
            <a:r>
              <a:rPr lang="zh-TW" altLang="en-US" sz="1600" dirty="0">
                <a:ea typeface="微軟正黑體" panose="020B0604030504040204" pitchFamily="34" charset="-120"/>
              </a:rPr>
              <a:t>、</a:t>
            </a:r>
            <a:r>
              <a:rPr lang="en-US" altLang="zh-TW" sz="1600" dirty="0">
                <a:ea typeface="微軟正黑體" panose="020B0604030504040204" pitchFamily="34" charset="-120"/>
              </a:rPr>
              <a:t>CISCO</a:t>
            </a:r>
            <a:endParaRPr lang="zh-TW" altLang="en-US" sz="1600" dirty="0">
              <a:ea typeface="微軟正黑體" panose="020B0604030504040204" pitchFamily="34" charset="-120"/>
            </a:endParaRPr>
          </a:p>
        </p:txBody>
      </p:sp>
      <p:sp>
        <p:nvSpPr>
          <p:cNvPr id="9" name="Subtitle 3"/>
          <p:cNvSpPr>
            <a:spLocks noGrp="1"/>
          </p:cNvSpPr>
          <p:nvPr/>
        </p:nvSpPr>
        <p:spPr>
          <a:xfrm>
            <a:off x="539552" y="1384212"/>
            <a:ext cx="8449733" cy="30241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chemeClr val="bg2"/>
                </a:solidFill>
                <a:latin typeface="Architects Daughter"/>
                <a:ea typeface="+mn-ea"/>
                <a:cs typeface="Architects Daughter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>
                <a:solidFill>
                  <a:srgbClr val="0070C0"/>
                </a:solidFill>
                <a:latin typeface="Book Antiqua" panose="02040602050305030304" pitchFamily="18" charset="0"/>
              </a:rPr>
              <a:t>SCALABILE, ELASTIC, AGILE, EFFICIENT, PERFORMANCE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090847" y="2459849"/>
            <a:ext cx="11056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itchFamily="34" charset="0"/>
              </a:rPr>
              <a:t>Less Power</a:t>
            </a:r>
          </a:p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itchFamily="34" charset="0"/>
              </a:rPr>
              <a:t>Less Cooling</a:t>
            </a:r>
          </a:p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itchFamily="34" charset="0"/>
              </a:rPr>
              <a:t>Less Space</a:t>
            </a:r>
          </a:p>
        </p:txBody>
      </p:sp>
    </p:spTree>
    <p:extLst>
      <p:ext uri="{BB962C8B-B14F-4D97-AF65-F5344CB8AC3E}">
        <p14:creationId xmlns:p14="http://schemas.microsoft.com/office/powerpoint/2010/main" val="1224577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605577"/>
            <a:ext cx="3663388" cy="2272681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6889B-B29E-4C0E-9851-7F5BCC7CC3EC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2656"/>
            <a:ext cx="8915400" cy="685800"/>
          </a:xfrm>
        </p:spPr>
        <p:txBody>
          <a:bodyPr/>
          <a:lstStyle/>
          <a:p>
            <a:pPr eaLnBrk="1" hangingPunct="1"/>
            <a:r>
              <a:rPr lang="zh-TW" altLang="en-US" sz="3600" b="1" dirty="0"/>
              <a:t>備份及災難復原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212547" y="1628800"/>
            <a:ext cx="7167765" cy="4525963"/>
          </a:xfrm>
        </p:spPr>
        <p:txBody>
          <a:bodyPr>
            <a:normAutofit/>
          </a:bodyPr>
          <a:lstStyle/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依據客戶對於資料保全需求</a:t>
            </a:r>
            <a:r>
              <a:rPr lang="en-US" altLang="zh-TW" sz="1600" dirty="0">
                <a:ea typeface="微軟正黑體" panose="020B0604030504040204" pitchFamily="34" charset="-120"/>
              </a:rPr>
              <a:t>(RTO/RPO)</a:t>
            </a:r>
            <a:r>
              <a:rPr lang="zh-TW" altLang="en-US" sz="1600" dirty="0">
                <a:ea typeface="微軟正黑體" panose="020B0604030504040204" pitchFamily="34" charset="-120"/>
              </a:rPr>
              <a:t>，</a:t>
            </a:r>
            <a:endParaRPr lang="en-US" altLang="zh-TW" sz="1600" dirty="0"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提供不同程度主機及資料備份、復原之應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用服務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1600" dirty="0">
                <a:ea typeface="微軟正黑體" panose="020B0604030504040204" pitchFamily="34" charset="-120"/>
              </a:rPr>
              <a:t>LAN/SAN</a:t>
            </a:r>
            <a:r>
              <a:rPr lang="zh-TW" altLang="en-US" sz="1600" dirty="0">
                <a:ea typeface="微軟正黑體" panose="020B0604030504040204" pitchFamily="34" charset="-120"/>
              </a:rPr>
              <a:t>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備份復原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資料重複刪除 </a:t>
            </a:r>
            <a:r>
              <a:rPr lang="en-US" altLang="zh-TW" sz="1600" dirty="0">
                <a:ea typeface="微軟正黑體" panose="020B0604030504040204" pitchFamily="34" charset="-120"/>
              </a:rPr>
              <a:t>(Deduplication)</a:t>
            </a:r>
          </a:p>
          <a:p>
            <a:pPr lvl="1"/>
            <a:r>
              <a:rPr lang="zh-TW" altLang="en-US" sz="1600" dirty="0">
                <a:ea typeface="微軟正黑體" panose="020B0604030504040204" pitchFamily="34" charset="-120"/>
              </a:rPr>
              <a:t>災難復原</a:t>
            </a:r>
            <a:r>
              <a:rPr lang="en-US" altLang="zh-TW" sz="1600" dirty="0">
                <a:ea typeface="微軟正黑體" panose="020B0604030504040204" pitchFamily="34" charset="-120"/>
              </a:rPr>
              <a:t>(Auto Image Replication &amp; Bare Metal Recovery)</a:t>
            </a:r>
          </a:p>
          <a:p>
            <a:pPr lvl="1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雲端備份 </a:t>
            </a:r>
            <a:r>
              <a:rPr lang="en-US" altLang="zh-TW" sz="1600" dirty="0">
                <a:ea typeface="微軟正黑體" panose="020B0604030504040204" pitchFamily="34" charset="-120"/>
              </a:rPr>
              <a:t>(Cloud Backup to Amazon AWS/Microsoft Azure)</a:t>
            </a:r>
          </a:p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產品線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1600" dirty="0">
                <a:ea typeface="微軟正黑體" panose="020B0604030504040204" pitchFamily="34" charset="-120"/>
              </a:rPr>
              <a:t>Dell EMC</a:t>
            </a:r>
            <a:r>
              <a:rPr lang="zh-TW" altLang="en-US" sz="1600" dirty="0">
                <a:ea typeface="微軟正黑體" panose="020B0604030504040204" pitchFamily="34" charset="-120"/>
              </a:rPr>
              <a:t>、</a:t>
            </a:r>
            <a:r>
              <a:rPr lang="en-US" altLang="zh-TW" sz="1600" dirty="0">
                <a:ea typeface="微軟正黑體" panose="020B0604030504040204" pitchFamily="34" charset="-120"/>
              </a:rPr>
              <a:t>HPE</a:t>
            </a:r>
            <a:endParaRPr lang="zh-TW" altLang="en-US" sz="1600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7479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6889B-B29E-4C0E-9851-7F5BCC7CC3EC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2656"/>
            <a:ext cx="8915400" cy="685800"/>
          </a:xfrm>
        </p:spPr>
        <p:txBody>
          <a:bodyPr/>
          <a:lstStyle/>
          <a:p>
            <a:pPr eaLnBrk="1" hangingPunct="1"/>
            <a:r>
              <a:rPr lang="zh-TW" altLang="en-US" sz="3600" b="1" dirty="0"/>
              <a:t>高可用性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844824"/>
            <a:ext cx="3805775" cy="1970976"/>
          </a:xfrm>
          <a:prstGeom prst="rect">
            <a:avLst/>
          </a:prstGeom>
        </p:spPr>
      </p:pic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323528" y="1484784"/>
            <a:ext cx="5042520" cy="4525963"/>
          </a:xfrm>
        </p:spPr>
        <p:txBody>
          <a:bodyPr>
            <a:normAutofit/>
          </a:bodyPr>
          <a:lstStyle/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在面臨計畫性或非計畫性停機時，提供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客戶對於伺服器、儲存及應用程式之不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中斷服務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endParaRPr lang="en-US" altLang="zh-TW" sz="1800" dirty="0">
              <a:ea typeface="微軟正黑體" panose="020B0604030504040204" pitchFamily="34" charset="-120"/>
            </a:endParaRPr>
          </a:p>
          <a:p>
            <a:pPr lvl="1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應用服務叢集 </a:t>
            </a:r>
            <a:r>
              <a:rPr lang="en-US" altLang="zh-TW" sz="1600" dirty="0">
                <a:ea typeface="微軟正黑體" panose="020B0604030504040204" pitchFamily="34" charset="-120"/>
              </a:rPr>
              <a:t>(Application Cluster)</a:t>
            </a:r>
          </a:p>
          <a:p>
            <a:pPr lvl="1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儲存叢集 </a:t>
            </a:r>
            <a:r>
              <a:rPr lang="en-US" altLang="zh-TW" sz="1600" dirty="0">
                <a:ea typeface="微軟正黑體" panose="020B0604030504040204" pitchFamily="34" charset="-120"/>
              </a:rPr>
              <a:t>(Storage Cluster/Federation)</a:t>
            </a:r>
          </a:p>
          <a:p>
            <a:pPr lvl="1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高可用性與災難復原 </a:t>
            </a:r>
            <a:r>
              <a:rPr lang="en-US" altLang="zh-TW" sz="1600" dirty="0">
                <a:ea typeface="微軟正黑體" panose="020B0604030504040204" pitchFamily="34" charset="-120"/>
              </a:rPr>
              <a:t>(HADR)</a:t>
            </a:r>
          </a:p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產品線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1600" dirty="0">
                <a:ea typeface="微軟正黑體" panose="020B0604030504040204" pitchFamily="34" charset="-120"/>
              </a:rPr>
              <a:t>IBM </a:t>
            </a:r>
            <a:r>
              <a:rPr lang="en-US" altLang="zh-TW" sz="1600" dirty="0" err="1">
                <a:ea typeface="微軟正黑體" panose="020B0604030504040204" pitchFamily="34" charset="-120"/>
              </a:rPr>
              <a:t>PowerHA</a:t>
            </a:r>
            <a:r>
              <a:rPr lang="en-US" altLang="zh-TW" sz="1600" dirty="0">
                <a:ea typeface="微軟正黑體" panose="020B0604030504040204" pitchFamily="34" charset="-120"/>
              </a:rPr>
              <a:t>/HACMP</a:t>
            </a:r>
            <a:r>
              <a:rPr lang="zh-TW" altLang="en-US" sz="1600" dirty="0">
                <a:ea typeface="微軟正黑體" panose="020B0604030504040204" pitchFamily="34" charset="-120"/>
              </a:rPr>
              <a:t>、</a:t>
            </a:r>
            <a:r>
              <a:rPr lang="en-US" altLang="zh-TW" sz="1600" dirty="0">
                <a:ea typeface="微軟正黑體" panose="020B0604030504040204" pitchFamily="34" charset="-120"/>
              </a:rPr>
              <a:t>SVC</a:t>
            </a:r>
          </a:p>
        </p:txBody>
      </p:sp>
    </p:spTree>
    <p:extLst>
      <p:ext uri="{BB962C8B-B14F-4D97-AF65-F5344CB8AC3E}">
        <p14:creationId xmlns:p14="http://schemas.microsoft.com/office/powerpoint/2010/main" val="198802818"/>
      </p:ext>
    </p:extLst>
  </p:cSld>
  <p:clrMapOvr>
    <a:masterClrMapping/>
  </p:clrMapOvr>
</p:sld>
</file>

<file path=ppt/theme/theme1.xml><?xml version="1.0" encoding="utf-8"?>
<a:theme xmlns:a="http://schemas.openxmlformats.org/drawingml/2006/main" name="2_BC 2009簡報格式">
  <a:themeElements>
    <a:clrScheme name="2_BC 2009簡報格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2_BC 2009簡報格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C 2009簡報格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C 2009簡報格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C 2009簡報格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C 2009簡報格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C 2009簡報格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C 2009簡報格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C 2009簡報格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C 2009簡報格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C 2009簡報格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C 2009簡報格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C 2009簡報格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C 2009簡報格式">
  <a:themeElements>
    <a:clrScheme name="1_BC 2009簡報格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1_BC 2009簡報格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C 2009簡報格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C 2009簡報格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C 2009簡報格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C 2009簡報格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C 2009簡報格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C 2009簡報格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C 2009簡報格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C 2009簡報格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C 2009簡報格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C 2009簡報格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C 2009簡報格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14799</TotalTime>
  <Words>567</Words>
  <Application>Microsoft Office PowerPoint</Application>
  <PresentationFormat>如螢幕大小 (4:3)</PresentationFormat>
  <Paragraphs>103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7</vt:i4>
      </vt:variant>
    </vt:vector>
  </HeadingPairs>
  <TitlesOfParts>
    <vt:vector size="15" baseType="lpstr">
      <vt:lpstr>微軟正黑體</vt:lpstr>
      <vt:lpstr>Arial</vt:lpstr>
      <vt:lpstr>Book Antiqua</vt:lpstr>
      <vt:lpstr>Calibri</vt:lpstr>
      <vt:lpstr>Trebuchet MS</vt:lpstr>
      <vt:lpstr>Wingdings</vt:lpstr>
      <vt:lpstr>2_BC 2009簡報格式</vt:lpstr>
      <vt:lpstr>1_BC 2009簡報格式</vt:lpstr>
      <vt:lpstr>資訊基礎建設解決方案</vt:lpstr>
      <vt:lpstr>虛擬化及雲端平台整合</vt:lpstr>
      <vt:lpstr>網路架構</vt:lpstr>
      <vt:lpstr>儲存整合</vt:lpstr>
      <vt:lpstr>超融合基礎架構</vt:lpstr>
      <vt:lpstr>備份及災難復原</vt:lpstr>
      <vt:lpstr>高可用性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Gloria</dc:creator>
  <cp:lastModifiedBy>林裕凱</cp:lastModifiedBy>
  <cp:revision>1890</cp:revision>
  <cp:lastPrinted>1601-01-01T00:00:00Z</cp:lastPrinted>
  <dcterms:created xsi:type="dcterms:W3CDTF">2008-11-06T03:41:27Z</dcterms:created>
  <dcterms:modified xsi:type="dcterms:W3CDTF">2023-03-06T07:10:34Z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